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9" r:id="rId5"/>
    <p:sldId id="257" r:id="rId6"/>
    <p:sldId id="265" r:id="rId7"/>
    <p:sldId id="258" r:id="rId8"/>
    <p:sldId id="260" r:id="rId9"/>
    <p:sldId id="261" r:id="rId10"/>
    <p:sldId id="262" r:id="rId11"/>
    <p:sldId id="263" r:id="rId12"/>
    <p:sldId id="264" r:id="rId13"/>
    <p:sldId id="26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B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931AB2-211D-4EE9-9F48-C9BF21A9E3FF}" v="7" dt="2025-02-26T22:23:03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Towell" userId="gdU0VqAG35RtbcCQnX4VAFXf7hIC1Gbc407HdwwpmL8=" providerId="None" clId="Web-{49931AB2-211D-4EE9-9F48-C9BF21A9E3FF}"/>
    <pc:docChg chg="modSld">
      <pc:chgData name="Lisa Towell" userId="gdU0VqAG35RtbcCQnX4VAFXf7hIC1Gbc407HdwwpmL8=" providerId="None" clId="Web-{49931AB2-211D-4EE9-9F48-C9BF21A9E3FF}" dt="2025-02-26T22:23:03.941" v="6" actId="20577"/>
      <pc:docMkLst>
        <pc:docMk/>
      </pc:docMkLst>
      <pc:sldChg chg="modSp">
        <pc:chgData name="Lisa Towell" userId="gdU0VqAG35RtbcCQnX4VAFXf7hIC1Gbc407HdwwpmL8=" providerId="None" clId="Web-{49931AB2-211D-4EE9-9F48-C9BF21A9E3FF}" dt="2025-02-26T22:23:03.941" v="6" actId="20577"/>
        <pc:sldMkLst>
          <pc:docMk/>
          <pc:sldMk cId="2723919046" sldId="268"/>
        </pc:sldMkLst>
        <pc:spChg chg="mod">
          <ac:chgData name="Lisa Towell" userId="gdU0VqAG35RtbcCQnX4VAFXf7hIC1Gbc407HdwwpmL8=" providerId="None" clId="Web-{49931AB2-211D-4EE9-9F48-C9BF21A9E3FF}" dt="2025-02-26T22:23:03.941" v="6" actId="20577"/>
          <ac:spMkLst>
            <pc:docMk/>
            <pc:sldMk cId="2723919046" sldId="268"/>
            <ac:spMk id="3" creationId="{3F50EF2F-FEC3-81C7-0BFB-D112956B8E8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F2676A-01A4-1A61-61F6-59F0719881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6676EBB-6763-DC52-81EB-FD42C7371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D30F55-7E0E-B3F2-8134-2101A7B47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D6D76A-B43D-C232-8A46-605E231A4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5829FB-471D-9359-EF22-8B29AE3B3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1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1EB18D-C568-6C09-773E-D9FBC6B23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A351393-A38B-3E65-8822-D3A164E7C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E3EBC3-B074-B315-1197-7FBD79956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0652E0-B620-4C58-57EB-B211DE768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7EA23A-3556-B095-24AC-019F5C54C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18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998651C-941C-192B-0A99-0DF718884F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190397E-B42F-8C0E-6941-D34BE1586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B199FD-659F-360D-6D5E-A84FE3BC5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2F714A-B7D4-1F3E-3D81-C3A85A28C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38E538-670E-C6F3-50D0-038A042A7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3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18A9CB-BFB2-614C-9803-8A29AE67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2E693F-AAE7-9D9E-BD4F-ACE9F2079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230071-0BA3-3CE0-4DE8-00205F600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CAEBCA-BBB2-CA3D-B02B-19B5C178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FB0D10-8467-FAD8-5012-124FAAD39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1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CE9CEB-3C4E-3EA8-E58B-DDFB0A86F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00EE962-EAED-E0F0-FC4A-9CF9C4259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7FE0436-FC25-3960-E364-2C975EC0E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B55660-7281-3AE2-CAA6-5B96A0A6D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F60339-1793-3235-160C-1E59AB8A3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0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823E43-F55D-C92B-B5C7-358E55F5F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C7822E-EE37-D50F-E9FE-2C629E1667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6A2F9F4-FA73-0457-E969-A45828F5C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1368C87-A130-581C-20C5-7F15D5BA5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A97CD9-DA3E-F82E-F3B2-B53A8794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B5F5C68-E888-1B44-0452-648F2EBDE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6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BDE521-A6FF-39E1-7522-65B457527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5CEACC8-90B7-2091-C6B9-A38A5BFCD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5C3771-5DCD-3413-7700-EFBDFFFBB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3B08DAB-4B6A-8B9A-041F-554A4A03E7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AD8652B-F792-946F-74A9-91C291B7F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10FEBB8-8FAA-F6FD-8555-AA5467556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DBD5F22-8735-EC65-9488-B81A5440E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3B5B0D6-AD94-CCB6-BDED-DA5580754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1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97E2A2-433B-356B-9A45-88D85F8C1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0529D9E-5DC5-E4CD-F9C9-A87F7649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E577E6F-2960-5124-0A88-CF3EF9847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F5D4B7B-DE1D-BD39-6640-4ADFCA2E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3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D9C0F9C-A4DD-45E8-5CBA-F9E72E763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652F0E5-03FA-868B-CD95-0880AAED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3AF0829-DFE6-33E9-BC75-F5F7B4A29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3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E9173B-8E82-BD23-FAE6-956B4E8D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C30E9C-7D88-F91A-657F-0840AB365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D563BD-17E2-F003-9E2C-9C0EFCE43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2BF7949-F8B2-54EF-58F4-2FE9DA59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9C88B56-A48D-66DE-D0D6-71A977341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6B25C05-959F-0446-8F1A-744611588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2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C2B691-3F47-7D6E-F79C-76912041A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4F40778-593E-2059-4274-9769FB28D0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284DB70-1F99-5272-0DB9-9DFFDECAC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323E4F-652A-D4A0-2B43-1BF487541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BE26D3A-BCB7-1DB1-8295-5402B238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914D410-F404-4A03-7A23-04FAC572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4964070-BF85-E32E-89BA-1822E9DF0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427FDDB-3F18-FC50-0055-9F258CDC7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5F30A9-7C7E-6EC0-5AE0-4AE3137B53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56645-BCA0-480C-8C82-517E8546F0FB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573921-AF2A-137C-E342-BFD0957A2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20F725-D6D0-B3CD-B4A4-E3487E9BF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32A4B-C21F-4097-BB6D-9627AC0DE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3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D570690-17F2-690A-BB1C-7A8502F9C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16440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 err="1"/>
              <a:t>Shelterly</a:t>
            </a:r>
            <a:r>
              <a:rPr lang="en-US" sz="4000" dirty="0"/>
              <a:t> Overview</a:t>
            </a:r>
          </a:p>
          <a:p>
            <a:r>
              <a:rPr lang="en-US" sz="3200" dirty="0"/>
              <a:t>February 2025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F2DBD6A-739F-8E92-0FDF-CEB9ACCF98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871" y="666131"/>
            <a:ext cx="3736258" cy="373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51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0E2F7-4742-1F2B-EA28-A5D804DE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Shelterly</a:t>
            </a:r>
            <a:r>
              <a:rPr lang="en-US" dirty="0"/>
              <a:t> Roles: Debriefer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A35575-6CF9-8068-D22D-59E12706F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173"/>
            <a:ext cx="10515600" cy="5109701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Duties: Interviews returning Evac teams and enters all updates into </a:t>
            </a:r>
            <a:r>
              <a:rPr lang="en-US" dirty="0" err="1"/>
              <a:t>Shelterly</a:t>
            </a:r>
            <a:endParaRPr lang="en-US" dirty="0"/>
          </a:p>
          <a:p>
            <a:pPr lvl="1"/>
            <a:r>
              <a:rPr lang="en-US" dirty="0"/>
              <a:t>Location: Can be at Staging or remote</a:t>
            </a:r>
          </a:p>
          <a:p>
            <a:pPr lvl="1"/>
            <a:r>
              <a:rPr lang="en-US" dirty="0"/>
              <a:t>Notes: For small/medium incidents, Dispatcher and Debriefer are typically the same person.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87BA9A4E-B0A1-EC36-73D2-B731A730D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840" y="2977575"/>
            <a:ext cx="9202991" cy="387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127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0E2F7-4742-1F2B-EA28-A5D804DE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Shelterly</a:t>
            </a:r>
            <a:r>
              <a:rPr lang="en-US" dirty="0"/>
              <a:t> Roles: </a:t>
            </a:r>
            <a:r>
              <a:rPr lang="en-US" dirty="0" err="1"/>
              <a:t>Shelterly</a:t>
            </a:r>
            <a:r>
              <a:rPr lang="en-US" dirty="0"/>
              <a:t> 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A35575-6CF9-8068-D22D-59E12706F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173"/>
            <a:ext cx="10515600" cy="51097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Creates incidents, manages </a:t>
            </a:r>
            <a:r>
              <a:rPr lang="en-US" dirty="0" err="1"/>
              <a:t>Shelterly</a:t>
            </a:r>
            <a:r>
              <a:rPr lang="en-US" dirty="0"/>
              <a:t> user access, creates shelters, etc.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48BD252-ADBD-F2FC-683A-00655762F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082" y="2771557"/>
            <a:ext cx="7001852" cy="314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757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0E2F7-4742-1F2B-EA28-A5D804DE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Shelterly</a:t>
            </a:r>
            <a:r>
              <a:rPr lang="en-US" dirty="0"/>
              <a:t> Roles -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A35575-6CF9-8068-D22D-59E12706F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173"/>
            <a:ext cx="10515600" cy="510970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Hotline Operator</a:t>
            </a:r>
          </a:p>
          <a:p>
            <a:pPr lvl="1"/>
            <a:r>
              <a:rPr lang="en-US" dirty="0"/>
              <a:t>Duties: Answers phone and gets all SR information from caller</a:t>
            </a:r>
          </a:p>
          <a:p>
            <a:pPr lvl="1"/>
            <a:r>
              <a:rPr lang="en-US" dirty="0"/>
              <a:t>Location: Can be at Staging or remote</a:t>
            </a:r>
          </a:p>
          <a:p>
            <a:pPr lvl="1"/>
            <a:r>
              <a:rPr lang="en-US" dirty="0"/>
              <a:t>Notes: Can enter info directly into </a:t>
            </a:r>
            <a:r>
              <a:rPr lang="en-US" dirty="0" err="1"/>
              <a:t>Shelterly</a:t>
            </a:r>
            <a:r>
              <a:rPr lang="en-US" dirty="0"/>
              <a:t> during call, or fill out paper </a:t>
            </a:r>
            <a:r>
              <a:rPr lang="en-US" dirty="0" err="1"/>
              <a:t>Shelterly</a:t>
            </a:r>
            <a:r>
              <a:rPr lang="en-US" dirty="0"/>
              <a:t> SR form and then transfer info into </a:t>
            </a:r>
            <a:r>
              <a:rPr lang="en-US" dirty="0" err="1"/>
              <a:t>Shelterly</a:t>
            </a:r>
            <a:r>
              <a:rPr lang="en-US" dirty="0"/>
              <a:t> after call complete.</a:t>
            </a:r>
          </a:p>
          <a:p>
            <a:r>
              <a:rPr lang="en-US" dirty="0"/>
              <a:t>Intake Specialist</a:t>
            </a:r>
          </a:p>
          <a:p>
            <a:pPr lvl="1"/>
            <a:r>
              <a:rPr lang="en-US" dirty="0"/>
              <a:t>Duties: For animals brought by Evac, updates animal status/location; for animals dropped off by public, enters all animal and owner info</a:t>
            </a:r>
          </a:p>
          <a:p>
            <a:pPr lvl="1"/>
            <a:r>
              <a:rPr lang="en-US" dirty="0"/>
              <a:t>Location: At Staging</a:t>
            </a:r>
          </a:p>
          <a:p>
            <a:pPr lvl="1"/>
            <a:r>
              <a:rPr lang="en-US" dirty="0"/>
              <a:t>Notes: Ideally uses tablet for data entry at Evac’s or Owner’s vehicle.</a:t>
            </a:r>
          </a:p>
          <a:p>
            <a:r>
              <a:rPr lang="en-US" dirty="0"/>
              <a:t>Dispatcher</a:t>
            </a:r>
          </a:p>
          <a:p>
            <a:pPr lvl="1"/>
            <a:r>
              <a:rPr lang="en-US" dirty="0"/>
              <a:t>Duties: Batches SRs by location and/or resources needed, and assigns to Evac teams (with input from Operations Chief / Animal Branch Director)</a:t>
            </a:r>
          </a:p>
          <a:p>
            <a:pPr lvl="1"/>
            <a:r>
              <a:rPr lang="en-US" dirty="0"/>
              <a:t>Location: At Staging</a:t>
            </a:r>
          </a:p>
          <a:p>
            <a:pPr lvl="1"/>
            <a:r>
              <a:rPr lang="en-US" dirty="0"/>
              <a:t>Notes: This role is typically separate from Comms / Scribe / Tracking Board roles. Dispatcher asks Comms to convey new assignments to teams in field.</a:t>
            </a:r>
          </a:p>
          <a:p>
            <a:r>
              <a:rPr lang="en-US" dirty="0"/>
              <a:t>Debriefer</a:t>
            </a:r>
          </a:p>
          <a:p>
            <a:pPr lvl="1"/>
            <a:r>
              <a:rPr lang="en-US" dirty="0"/>
              <a:t>Duties: Interviews returning Evac teams and enters all updates into </a:t>
            </a:r>
            <a:r>
              <a:rPr lang="en-US" dirty="0" err="1"/>
              <a:t>Shelterly</a:t>
            </a:r>
            <a:endParaRPr lang="en-US" dirty="0"/>
          </a:p>
          <a:p>
            <a:pPr lvl="1"/>
            <a:r>
              <a:rPr lang="en-US" dirty="0"/>
              <a:t>Location: Can be at Staging or remote</a:t>
            </a:r>
          </a:p>
          <a:p>
            <a:pPr lvl="1"/>
            <a:r>
              <a:rPr lang="en-US" dirty="0"/>
              <a:t>Notes: For small/medium incidents, Dispatcher and Debriefer are typically the same person.</a:t>
            </a:r>
          </a:p>
          <a:p>
            <a:r>
              <a:rPr lang="en-US" dirty="0" err="1"/>
              <a:t>Shelterly</a:t>
            </a:r>
            <a:r>
              <a:rPr lang="en-US" dirty="0"/>
              <a:t> Lead – creates incidents, manages </a:t>
            </a:r>
            <a:r>
              <a:rPr lang="en-US" dirty="0" err="1"/>
              <a:t>Shelterly</a:t>
            </a:r>
            <a:r>
              <a:rPr lang="en-US" dirty="0"/>
              <a:t> user access</a:t>
            </a:r>
          </a:p>
        </p:txBody>
      </p:sp>
    </p:spTree>
    <p:extLst>
      <p:ext uri="{BB962C8B-B14F-4D97-AF65-F5344CB8AC3E}">
        <p14:creationId xmlns:p14="http://schemas.microsoft.com/office/powerpoint/2010/main" val="4090374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0E2F7-4742-1F2B-EA28-A5D804DE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Shelterly</a:t>
            </a:r>
            <a:r>
              <a:rPr lang="en-US" dirty="0"/>
              <a:t> / </a:t>
            </a:r>
            <a:r>
              <a:rPr lang="en-US" dirty="0" err="1"/>
              <a:t>CalTopo</a:t>
            </a:r>
            <a:r>
              <a:rPr lang="en-US" dirty="0"/>
              <a:t>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A35575-6CF9-8068-D22D-59E12706F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173"/>
            <a:ext cx="10515600" cy="51097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Shelterly</a:t>
            </a:r>
            <a:r>
              <a:rPr lang="en-US" dirty="0"/>
              <a:t> integrates with </a:t>
            </a:r>
            <a:r>
              <a:rPr lang="en-US" dirty="0" err="1"/>
              <a:t>CalTopo</a:t>
            </a:r>
            <a:r>
              <a:rPr lang="en-US" dirty="0"/>
              <a:t> Team Account</a:t>
            </a:r>
          </a:p>
          <a:p>
            <a:pPr marL="225425" indent="0">
              <a:buNone/>
            </a:pPr>
            <a:r>
              <a:rPr lang="en-US" sz="2400" dirty="0" err="1"/>
              <a:t>Shelterly</a:t>
            </a:r>
            <a:r>
              <a:rPr lang="en-US" sz="2400" dirty="0"/>
              <a:t> Service Requests can be exported to the shared </a:t>
            </a:r>
            <a:r>
              <a:rPr lang="en-US" sz="2400" dirty="0" err="1"/>
              <a:t>CalTopo</a:t>
            </a:r>
            <a:r>
              <a:rPr lang="en-US" sz="2400" dirty="0"/>
              <a:t> incident map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CalTopo</a:t>
            </a:r>
            <a:r>
              <a:rPr lang="en-US" dirty="0"/>
              <a:t> map capabilities include:</a:t>
            </a:r>
          </a:p>
          <a:p>
            <a:r>
              <a:rPr lang="en-US" sz="2400" dirty="0"/>
              <a:t>Real-time location sharing from each field team to the incident map</a:t>
            </a:r>
          </a:p>
          <a:p>
            <a:r>
              <a:rPr lang="en-US" sz="2400" dirty="0"/>
              <a:t>View locations of </a:t>
            </a:r>
            <a:r>
              <a:rPr lang="en-US" sz="2400" dirty="0" err="1"/>
              <a:t>Shelterly</a:t>
            </a:r>
            <a:r>
              <a:rPr lang="en-US" sz="2400" dirty="0"/>
              <a:t> Service Requests</a:t>
            </a:r>
          </a:p>
          <a:p>
            <a:r>
              <a:rPr lang="en-US" sz="2400" dirty="0"/>
              <a:t>View road closures and other hazards (as identified by Evac teams or Planning)</a:t>
            </a:r>
          </a:p>
          <a:p>
            <a:r>
              <a:rPr lang="en-US" sz="2400" dirty="0"/>
              <a:t>Offline map downloads for use by field teams when no cell signal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16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853D3-C92F-C367-9D79-CEC67C1AC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50EF2F-FEC3-81C7-0BFB-D112956B8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23292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Obtain a </a:t>
            </a:r>
            <a:r>
              <a:rPr lang="en-US" dirty="0" err="1"/>
              <a:t>Shelterly</a:t>
            </a:r>
            <a:r>
              <a:rPr lang="en-US" dirty="0"/>
              <a:t> User login from your </a:t>
            </a:r>
            <a:r>
              <a:rPr lang="en-US" dirty="0" err="1"/>
              <a:t>Shelterly</a:t>
            </a:r>
            <a:r>
              <a:rPr lang="en-US" dirty="0"/>
              <a:t> Lead or Admin</a:t>
            </a:r>
          </a:p>
          <a:p>
            <a:r>
              <a:rPr lang="en-US" dirty="0"/>
              <a:t>Login to </a:t>
            </a:r>
            <a:r>
              <a:rPr lang="en-US" err="1"/>
              <a:t>Shelterly</a:t>
            </a:r>
            <a:r>
              <a:rPr lang="en-US"/>
              <a:t> (https://app.shelterly.org)</a:t>
            </a:r>
            <a:endParaRPr lang="en-US">
              <a:ea typeface="Calibri"/>
              <a:cs typeface="Calibri"/>
            </a:endParaRPr>
          </a:p>
          <a:p>
            <a:r>
              <a:rPr lang="en-US" dirty="0"/>
              <a:t>Practice the different workflows</a:t>
            </a:r>
          </a:p>
          <a:p>
            <a:pPr lvl="1"/>
            <a:r>
              <a:rPr lang="en-US" dirty="0"/>
              <a:t>Only use Training incidents (not Real incidents) when practicing</a:t>
            </a:r>
          </a:p>
          <a:p>
            <a:r>
              <a:rPr lang="en-US" dirty="0"/>
              <a:t>Use Chrome browser for best performance</a:t>
            </a:r>
          </a:p>
          <a:p>
            <a:r>
              <a:rPr lang="en-US" dirty="0"/>
              <a:t>Always verify you are in the correct incident</a:t>
            </a:r>
          </a:p>
          <a:p>
            <a:pPr lvl="1"/>
            <a:r>
              <a:rPr lang="en-US" dirty="0"/>
              <a:t>Avoid using bookmarks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19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853D3-C92F-C367-9D79-CEC67C1AC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Shelterly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50EF2F-FEC3-81C7-0BFB-D112956B8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6633"/>
            <a:ext cx="9367684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err="1"/>
              <a:t>Shelterly</a:t>
            </a:r>
            <a:r>
              <a:rPr lang="en-US" dirty="0"/>
              <a:t> is an animal disaster response technology organization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Provides mutual aid, preparedness training, and operational resources to animal response teams, municipal shelters, and communities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Shelterly</a:t>
            </a:r>
            <a:r>
              <a:rPr lang="en-US" dirty="0"/>
              <a:t> nonprofit founded by Trevor Skaggs</a:t>
            </a:r>
          </a:p>
          <a:p>
            <a:pPr lvl="1">
              <a:lnSpc>
                <a:spcPct val="120000"/>
              </a:lnSpc>
            </a:pPr>
            <a:r>
              <a:rPr lang="en-US" i="1" dirty="0" err="1"/>
              <a:t>Shelterly</a:t>
            </a:r>
            <a:r>
              <a:rPr lang="en-US" i="1" dirty="0"/>
              <a:t> streamlines animal response information so teams can focus on helping animals</a:t>
            </a:r>
          </a:p>
          <a:p>
            <a:pPr>
              <a:lnSpc>
                <a:spcPct val="120000"/>
              </a:lnSpc>
            </a:pPr>
            <a:r>
              <a:rPr lang="en-US" dirty="0"/>
              <a:t>The </a:t>
            </a:r>
            <a:r>
              <a:rPr lang="en-US" dirty="0" err="1"/>
              <a:t>Shelterly</a:t>
            </a:r>
            <a:r>
              <a:rPr lang="en-US" dirty="0"/>
              <a:t> platform is an animal disaster response operating system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Supports management and tracking of animals throughout an entire incident (hotline call, field operations, sheltering, veterinary care, and reunification)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Improves efficiency and reduces manual processes and errors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Cloud-based software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Created in the aftermath of the 2018 Camp Fire, to address the paperwork inefficiencies of caring for over 10,000 animals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B04764A-D8F0-B951-842D-2EDFCD74332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667" r="17272"/>
          <a:stretch/>
        </p:blipFill>
        <p:spPr>
          <a:xfrm>
            <a:off x="10373030" y="1772824"/>
            <a:ext cx="1818967" cy="5085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60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853D3-C92F-C367-9D79-CEC67C1AC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err="1"/>
              <a:t>Shelterly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50EF2F-FEC3-81C7-0BFB-D112956B8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432333"/>
            <a:ext cx="7715864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Proven in the field and trusted by frontline responders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Successfully deployed in: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2023 Lahaina Fire (Maui)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2024 Apache, Thompson, and Park Fires (Butte county)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2025 Eaton and Palisades Fires (LA county)</a:t>
            </a:r>
          </a:p>
          <a:p>
            <a:pPr>
              <a:lnSpc>
                <a:spcPct val="100000"/>
              </a:lnSpc>
            </a:pPr>
            <a:r>
              <a:rPr lang="en-US" dirty="0"/>
              <a:t>Designed to reduce administrative burdens so teams can focus on saving lives</a:t>
            </a:r>
          </a:p>
          <a:p>
            <a:pPr>
              <a:lnSpc>
                <a:spcPct val="100000"/>
              </a:lnSpc>
            </a:pPr>
            <a:r>
              <a:rPr lang="en-US" dirty="0"/>
              <a:t>User-friendly technology that works even in high-stress scenarios</a:t>
            </a:r>
          </a:p>
          <a:p>
            <a:pPr>
              <a:lnSpc>
                <a:spcPct val="100000"/>
              </a:lnSpc>
            </a:pPr>
            <a:r>
              <a:rPr lang="en-US" dirty="0"/>
              <a:t>Scalable and flexible to meet the evolving needs of disaster response organizations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Emerging standard for CARTs, endorsed by Cal CARTs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Those who have tried </a:t>
            </a:r>
            <a:r>
              <a:rPr lang="en-US" dirty="0" err="1"/>
              <a:t>Shelterly</a:t>
            </a:r>
            <a:r>
              <a:rPr lang="en-US" dirty="0"/>
              <a:t> say: </a:t>
            </a:r>
            <a:r>
              <a:rPr lang="en-US" dirty="0">
                <a:solidFill>
                  <a:srgbClr val="FF0000"/>
                </a:solidFill>
              </a:rPr>
              <a:t>“Never going back to the old way”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ED21FFB-3612-C489-7D67-BAAE5ED2AB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7910"/>
          <a:stretch/>
        </p:blipFill>
        <p:spPr>
          <a:xfrm>
            <a:off x="8763715" y="1471663"/>
            <a:ext cx="3428286" cy="355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87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853D3-C92F-C367-9D79-CEC67C1AC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Shelterly</a:t>
            </a:r>
            <a:r>
              <a:rPr lang="en-US" dirty="0"/>
              <a:t>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50EF2F-FEC3-81C7-0BFB-D112956B8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04032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Shelterly</a:t>
            </a:r>
            <a:r>
              <a:rPr lang="en-US" dirty="0"/>
              <a:t> Overview (this presentation)</a:t>
            </a:r>
          </a:p>
          <a:p>
            <a:pPr lvl="1"/>
            <a:r>
              <a:rPr lang="en-US" dirty="0"/>
              <a:t>Awareness of main </a:t>
            </a:r>
            <a:r>
              <a:rPr lang="en-US" dirty="0" err="1"/>
              <a:t>Shelterly</a:t>
            </a:r>
            <a:r>
              <a:rPr lang="en-US" dirty="0"/>
              <a:t> workflows and how they are used</a:t>
            </a:r>
          </a:p>
          <a:p>
            <a:pPr lvl="1"/>
            <a:r>
              <a:rPr lang="en-US" dirty="0"/>
              <a:t>Awareness of how data is organized in </a:t>
            </a:r>
            <a:r>
              <a:rPr lang="en-US" dirty="0" err="1"/>
              <a:t>Shelterly</a:t>
            </a:r>
            <a:endParaRPr lang="en-US" dirty="0"/>
          </a:p>
          <a:p>
            <a:pPr lvl="1"/>
            <a:r>
              <a:rPr lang="en-US" dirty="0"/>
              <a:t>Awareness of different </a:t>
            </a:r>
            <a:r>
              <a:rPr lang="en-US" dirty="0" err="1"/>
              <a:t>Shelterly</a:t>
            </a:r>
            <a:r>
              <a:rPr lang="en-US" dirty="0"/>
              <a:t> operator roles</a:t>
            </a:r>
          </a:p>
          <a:p>
            <a:r>
              <a:rPr lang="en-US" dirty="0"/>
              <a:t>Hands-on Trainings – demo and hands-on practice</a:t>
            </a:r>
          </a:p>
          <a:p>
            <a:pPr lvl="1"/>
            <a:r>
              <a:rPr lang="en-US" dirty="0"/>
              <a:t>Hotline</a:t>
            </a:r>
          </a:p>
          <a:p>
            <a:pPr lvl="1"/>
            <a:r>
              <a:rPr lang="en-US" dirty="0"/>
              <a:t>Intake</a:t>
            </a:r>
          </a:p>
          <a:p>
            <a:pPr lvl="1"/>
            <a:r>
              <a:rPr lang="en-US" dirty="0"/>
              <a:t>Dispatch</a:t>
            </a:r>
          </a:p>
          <a:p>
            <a:pPr lvl="1"/>
            <a:r>
              <a:rPr lang="en-US" dirty="0"/>
              <a:t>Debrief</a:t>
            </a:r>
          </a:p>
          <a:p>
            <a:pPr lvl="1"/>
            <a:r>
              <a:rPr lang="en-US" dirty="0" err="1"/>
              <a:t>Vetmed</a:t>
            </a:r>
            <a:endParaRPr lang="en-US" dirty="0"/>
          </a:p>
          <a:p>
            <a:pPr lvl="1"/>
            <a:r>
              <a:rPr lang="en-US" dirty="0"/>
              <a:t>Admin</a:t>
            </a:r>
          </a:p>
          <a:p>
            <a:r>
              <a:rPr lang="en-US" dirty="0" err="1"/>
              <a:t>Shelterly</a:t>
            </a:r>
            <a:r>
              <a:rPr lang="en-US" dirty="0"/>
              <a:t> Quick Reference document library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AAD750A-E7DD-2C51-EAF4-95384CE9F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8687" y="0"/>
            <a:ext cx="28756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38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0B9606-612B-46CD-46ED-1AF7009A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Shelterly</a:t>
            </a:r>
            <a:r>
              <a:rPr lang="en-US" dirty="0"/>
              <a:t>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279D72-178C-4321-FFC2-A11B7DD6B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493"/>
            <a:ext cx="10515600" cy="501138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/>
              <a:t>Enter Service Requests </a:t>
            </a:r>
            <a:r>
              <a:rPr lang="en-US" dirty="0"/>
              <a:t>(SRs) via Hotline workflow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/>
              <a:t>Assign SRs to Evac teams (Dispatch) </a:t>
            </a:r>
            <a:r>
              <a:rPr lang="en-US" dirty="0"/>
              <a:t>via Deploy Teams workflow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Use map to group SRs together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Evac teams take printout of Dispatch Assignment and make notes on printout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Additional SR assignments delivered to field team via radio and/or pdfs in WhatsApp or other app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/>
              <a:t>Intake animals at shelter</a:t>
            </a:r>
            <a:r>
              <a:rPr lang="en-US" dirty="0"/>
              <a:t> via Shelter workflow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Update status of each animal and enter their shelter location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Can intake animals delivered by an Evac team, or can intake directly from members of the public bringing animals to shelter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/>
              <a:t>Debrief Evac teams </a:t>
            </a:r>
            <a:r>
              <a:rPr lang="en-US" dirty="0"/>
              <a:t>as they return to staging via Resolve Dispatch Assignment workflow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Update all SRs – animal status, visit notes, follow-up date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(As needed) </a:t>
            </a:r>
            <a:r>
              <a:rPr lang="en-US" b="1" dirty="0"/>
              <a:t>Initiate veterinary care </a:t>
            </a:r>
            <a:r>
              <a:rPr lang="en-US" dirty="0"/>
              <a:t>via Vet Request workflow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Creates Medical Record (MR) for animal, vet can then enter exam notes and make treatment plan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23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D4021C-3180-05DA-6984-470036FFC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 </a:t>
            </a:r>
            <a:r>
              <a:rPr lang="en-US" dirty="0" err="1"/>
              <a:t>Shelterly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B24EF-EA58-624A-6A6F-D9DA9031B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696" y="1579818"/>
            <a:ext cx="10515600" cy="48504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dirty="0"/>
              <a:t>Searchable Items – each has unique ID#</a:t>
            </a:r>
          </a:p>
          <a:p>
            <a:r>
              <a:rPr lang="en-US" dirty="0"/>
              <a:t>Service Requests (SRs)</a:t>
            </a:r>
          </a:p>
          <a:p>
            <a:r>
              <a:rPr lang="en-US" dirty="0"/>
              <a:t>Animals</a:t>
            </a:r>
          </a:p>
          <a:p>
            <a:r>
              <a:rPr lang="en-US" dirty="0"/>
              <a:t>Owners</a:t>
            </a:r>
          </a:p>
          <a:p>
            <a:r>
              <a:rPr lang="en-US" dirty="0"/>
              <a:t>Dispatch Assignments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Managed by </a:t>
            </a:r>
            <a:r>
              <a:rPr lang="en-US" sz="4000" dirty="0" err="1"/>
              <a:t>Shelterly</a:t>
            </a:r>
            <a:r>
              <a:rPr lang="en-US" sz="4000" dirty="0"/>
              <a:t> Admin</a:t>
            </a:r>
          </a:p>
          <a:p>
            <a:r>
              <a:rPr lang="en-US" dirty="0" err="1"/>
              <a:t>Shelterly</a:t>
            </a:r>
            <a:r>
              <a:rPr lang="en-US" dirty="0"/>
              <a:t> Users (login credentials and permissions)</a:t>
            </a:r>
          </a:p>
          <a:p>
            <a:r>
              <a:rPr lang="en-US" dirty="0"/>
              <a:t>Shelters</a:t>
            </a:r>
          </a:p>
          <a:p>
            <a:r>
              <a:rPr lang="en-US" dirty="0"/>
              <a:t>Team Members (of Evac Teams)</a:t>
            </a:r>
          </a:p>
          <a:p>
            <a:r>
              <a:rPr lang="en-US" dirty="0"/>
              <a:t>Incidents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Training vs. Real Incidents: Shelters and Team Members created in a Training incident are accessible in all other Training incidents, but not in Real incidents (and vice versa)</a:t>
            </a:r>
          </a:p>
          <a:p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BC8395A5-FA18-45BC-6CE0-DBFDBBA55639}"/>
              </a:ext>
            </a:extLst>
          </p:cNvPr>
          <p:cNvSpPr/>
          <p:nvPr/>
        </p:nvSpPr>
        <p:spPr>
          <a:xfrm>
            <a:off x="8544236" y="3746091"/>
            <a:ext cx="737419" cy="344129"/>
          </a:xfrm>
          <a:prstGeom prst="rightArrow">
            <a:avLst/>
          </a:prstGeom>
          <a:solidFill>
            <a:srgbClr val="A52B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B7F9F4-DA4F-7474-5673-EDAE43FC0EA0}"/>
              </a:ext>
            </a:extLst>
          </p:cNvPr>
          <p:cNvSpPr txBox="1"/>
          <p:nvPr/>
        </p:nvSpPr>
        <p:spPr>
          <a:xfrm>
            <a:off x="7536425" y="3594989"/>
            <a:ext cx="125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Training incident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44E7898-A0FC-2656-121B-0552418BB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1508" y="1640849"/>
            <a:ext cx="2829320" cy="314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96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0E2F7-4742-1F2B-EA28-A5D804DE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Shelterly</a:t>
            </a:r>
            <a:r>
              <a:rPr lang="en-US" dirty="0"/>
              <a:t> Roles: Hotline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A35575-6CF9-8068-D22D-59E12706F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173"/>
            <a:ext cx="10515600" cy="5109701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Duties: Answers phone and gets all SR information from caller</a:t>
            </a:r>
          </a:p>
          <a:p>
            <a:pPr lvl="1"/>
            <a:r>
              <a:rPr lang="en-US" dirty="0"/>
              <a:t>Location: Can be at Staging or remote</a:t>
            </a:r>
          </a:p>
          <a:p>
            <a:pPr lvl="1"/>
            <a:r>
              <a:rPr lang="en-US" dirty="0"/>
              <a:t>Notes: Can enter info directly into </a:t>
            </a:r>
            <a:r>
              <a:rPr lang="en-US" dirty="0" err="1"/>
              <a:t>Shelterly</a:t>
            </a:r>
            <a:r>
              <a:rPr lang="en-US" dirty="0"/>
              <a:t> during call, or fill out paper </a:t>
            </a:r>
            <a:r>
              <a:rPr lang="en-US" dirty="0" err="1"/>
              <a:t>Shelterly</a:t>
            </a:r>
            <a:r>
              <a:rPr lang="en-US" dirty="0"/>
              <a:t> SR form and then transfer info into </a:t>
            </a:r>
            <a:r>
              <a:rPr lang="en-US" dirty="0" err="1"/>
              <a:t>Shelterly</a:t>
            </a:r>
            <a:r>
              <a:rPr lang="en-US" dirty="0"/>
              <a:t> after call complete.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89E5DDB-D1C5-F802-41A3-5BFCD282B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47" y="3067665"/>
            <a:ext cx="11744708" cy="379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33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0E2F7-4742-1F2B-EA28-A5D804DE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Shelterly</a:t>
            </a:r>
            <a:r>
              <a:rPr lang="en-US" dirty="0"/>
              <a:t> Roles: Intake Specialist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A35575-6CF9-8068-D22D-59E12706F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173"/>
            <a:ext cx="10515600" cy="5109701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Duties: For animals brought by Evac, updates animal status/location; for animals dropped off by public, enters all animal and owner info</a:t>
            </a:r>
          </a:p>
          <a:p>
            <a:pPr lvl="1"/>
            <a:r>
              <a:rPr lang="en-US" dirty="0"/>
              <a:t>Location: At Shelter</a:t>
            </a:r>
          </a:p>
          <a:p>
            <a:pPr lvl="1"/>
            <a:r>
              <a:rPr lang="en-US" dirty="0"/>
              <a:t>Notes: Ideally uses tablet for data entry at Evac’s or Owner’s vehicle.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E7F539D-8E23-D8CC-C484-6AF74A9E3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575" y="3126796"/>
            <a:ext cx="10422194" cy="373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753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0E2F7-4742-1F2B-EA28-A5D804DE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Shelterly</a:t>
            </a:r>
            <a:r>
              <a:rPr lang="en-US" dirty="0"/>
              <a:t> Roles: Dispatcher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A35575-6CF9-8068-D22D-59E12706F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173"/>
            <a:ext cx="10515600" cy="5109701"/>
          </a:xfrm>
        </p:spPr>
        <p:txBody>
          <a:bodyPr>
            <a:normAutofit/>
          </a:bodyPr>
          <a:lstStyle/>
          <a:p>
            <a:pPr lvl="1"/>
            <a:r>
              <a:rPr lang="en-US" sz="2200" dirty="0"/>
              <a:t>Duties: Batches SRs by location and/or resources needed, and assigns to Evac teams (with input from Operations Chief / Animal Branch Director)</a:t>
            </a:r>
          </a:p>
          <a:p>
            <a:pPr lvl="1"/>
            <a:r>
              <a:rPr lang="en-US" sz="2200" dirty="0"/>
              <a:t>Location: At Staging</a:t>
            </a:r>
          </a:p>
          <a:p>
            <a:pPr lvl="1"/>
            <a:r>
              <a:rPr lang="en-US" sz="2200" dirty="0"/>
              <a:t>Notes: This role is typically separate from Comms / Scribe / Tracking Board roles. </a:t>
            </a:r>
            <a:r>
              <a:rPr lang="en-US" sz="2200" dirty="0" err="1"/>
              <a:t>Shelterly</a:t>
            </a:r>
            <a:r>
              <a:rPr lang="en-US" sz="2200" dirty="0"/>
              <a:t> Dispatcher asks Comms to convey new assignments to teams in field.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820EE47-1BD0-F859-9AA6-787E33D93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184" y="3165155"/>
            <a:ext cx="9497961" cy="370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193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17695</TotalTime>
  <Words>1044</Words>
  <Application>Microsoft Office PowerPoint</Application>
  <PresentationFormat>Widescreen</PresentationFormat>
  <Paragraphs>118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What is Shelterly?</vt:lpstr>
      <vt:lpstr>Why Shelterly?</vt:lpstr>
      <vt:lpstr>Shelterly Training</vt:lpstr>
      <vt:lpstr>Shelterly Workflow</vt:lpstr>
      <vt:lpstr>Data in Shelterly</vt:lpstr>
      <vt:lpstr>Shelterly Roles: Hotline Operator</vt:lpstr>
      <vt:lpstr>Shelterly Roles: Intake Specialist</vt:lpstr>
      <vt:lpstr>Shelterly Roles: Dispatcher</vt:lpstr>
      <vt:lpstr>Shelterly Roles: Debriefer</vt:lpstr>
      <vt:lpstr>Shelterly Roles: Shelterly Admin</vt:lpstr>
      <vt:lpstr>Shelterly Roles - Recap</vt:lpstr>
      <vt:lpstr>Shelterly / CalTopo Integration</vt:lpstr>
      <vt:lpstr>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</dc:creator>
  <cp:lastModifiedBy>Angelina</cp:lastModifiedBy>
  <cp:revision>23</cp:revision>
  <dcterms:created xsi:type="dcterms:W3CDTF">2024-09-07T00:59:44Z</dcterms:created>
  <dcterms:modified xsi:type="dcterms:W3CDTF">2025-03-08T18:16:43Z</dcterms:modified>
</cp:coreProperties>
</file>